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ein\sammlung\Versuche\Festkoerperphysik\BiegungStaebe\Resultate\BiegungStaeb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ein\sammlung\Versuche\Festkoerperphysik\BiegungStaebe\Resultate\BiegungStaeb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ein\sammlung\Versuche\Festkoerperphysik\BiegungStaebe\Resultate\BiegungStaeb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ein\sammlung\Versuche\Festkoerperphysik\BiegungStaebe\Resultate\BiegungStaeb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ein\sammlung\Versuche\Festkoerperphysik\BiegungStaebe\Resultate\BiegungStaeb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Durchbiegung</a:t>
            </a:r>
            <a:r>
              <a:rPr lang="en-US" baseline="0"/>
              <a:t> gegen Dicke</a:t>
            </a:r>
            <a:endParaRPr lang="en-US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test</c:v>
          </c:tx>
          <c:trendline>
            <c:trendlineType val="power"/>
            <c:dispEq val="1"/>
            <c:trendlineLbl>
              <c:layout>
                <c:manualLayout>
                  <c:x val="0.12363801399825022"/>
                  <c:y val="-0.1287386993292505"/>
                </c:manualLayout>
              </c:layout>
              <c:numFmt formatCode="General" sourceLinked="0"/>
            </c:trendlineLbl>
          </c:trendline>
          <c:xVal>
            <c:numRef>
              <c:f>Messreihen!$C$6:$C$8</c:f>
              <c:numCache>
                <c:formatCode>General</c:formatCode>
                <c:ptCount val="3"/>
                <c:pt idx="0">
                  <c:v>1.5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Messreihen!$F$6:$F$8</c:f>
              <c:numCache>
                <c:formatCode>General</c:formatCode>
                <c:ptCount val="3"/>
                <c:pt idx="0">
                  <c:v>5.63</c:v>
                </c:pt>
                <c:pt idx="1">
                  <c:v>2.72</c:v>
                </c:pt>
                <c:pt idx="2">
                  <c:v>1.08</c:v>
                </c:pt>
              </c:numCache>
            </c:numRef>
          </c:yVal>
          <c:smooth val="1"/>
        </c:ser>
        <c:axId val="48249088"/>
        <c:axId val="49013504"/>
      </c:scatterChart>
      <c:valAx>
        <c:axId val="48249088"/>
        <c:scaling>
          <c:logBase val="10"/>
          <c:orientation val="minMax"/>
          <c:max val="4"/>
        </c:scaling>
        <c:axPos val="b"/>
        <c:min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GB" sz="1200"/>
                  <a:t>Dicke [mm]</a:t>
                </a:r>
              </a:p>
            </c:rich>
          </c:tx>
          <c:layout/>
        </c:title>
        <c:numFmt formatCode="General" sourceLinked="1"/>
        <c:majorTickMark val="none"/>
        <c:minorTickMark val="in"/>
        <c:tickLblPos val="nextTo"/>
        <c:crossAx val="49013504"/>
        <c:crossesAt val="0.1"/>
        <c:crossBetween val="midCat"/>
      </c:valAx>
      <c:valAx>
        <c:axId val="49013504"/>
        <c:scaling>
          <c:logBase val="10"/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GB" sz="1200"/>
                  <a:t>Durchbiegung [mm]</a:t>
                </a:r>
              </a:p>
            </c:rich>
          </c:tx>
          <c:layout/>
        </c:title>
        <c:numFmt formatCode="General" sourceLinked="1"/>
        <c:majorTickMark val="none"/>
        <c:minorTickMark val="in"/>
        <c:tickLblPos val="nextTo"/>
        <c:crossAx val="48249088"/>
        <c:crossesAt val="0.1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Durchbiegung gegen Länge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rendline>
            <c:trendlineType val="power"/>
            <c:dispEq val="1"/>
            <c:trendlineLbl>
              <c:layout>
                <c:manualLayout>
                  <c:x val="-3.008735236220476E-2"/>
                  <c:y val="1.6411490230387889E-3"/>
                </c:manualLayout>
              </c:layout>
              <c:numFmt formatCode="General" sourceLinked="0"/>
            </c:trendlineLbl>
          </c:trendline>
          <c:xVal>
            <c:numRef>
              <c:f>(Messreihen!$B$7,Messreihen!$B$11,Messreihen!$B$12,Messreihen!$B$13)</c:f>
              <c:numCache>
                <c:formatCode>General</c:formatCode>
                <c:ptCount val="4"/>
                <c:pt idx="0">
                  <c:v>490</c:v>
                </c:pt>
                <c:pt idx="1">
                  <c:v>380</c:v>
                </c:pt>
                <c:pt idx="2">
                  <c:v>277</c:v>
                </c:pt>
                <c:pt idx="3">
                  <c:v>150</c:v>
                </c:pt>
              </c:numCache>
            </c:numRef>
          </c:xVal>
          <c:yVal>
            <c:numRef>
              <c:f>(Messreihen!$F$7,Messreihen!$F$11,Messreihen!$F$12,Messreihen!$F$13)</c:f>
              <c:numCache>
                <c:formatCode>General</c:formatCode>
                <c:ptCount val="4"/>
                <c:pt idx="0">
                  <c:v>2.72</c:v>
                </c:pt>
                <c:pt idx="1">
                  <c:v>1.43</c:v>
                </c:pt>
                <c:pt idx="2">
                  <c:v>0.42000000000000004</c:v>
                </c:pt>
                <c:pt idx="3">
                  <c:v>8.0000000000000016E-2</c:v>
                </c:pt>
              </c:numCache>
            </c:numRef>
          </c:yVal>
          <c:smooth val="1"/>
        </c:ser>
        <c:axId val="76450048"/>
        <c:axId val="76505472"/>
      </c:scatterChart>
      <c:valAx>
        <c:axId val="76450048"/>
        <c:scaling>
          <c:logBase val="10"/>
          <c:orientation val="minMax"/>
          <c:min val="100"/>
        </c:scaling>
        <c:axPos val="b"/>
        <c:min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GB" sz="1200"/>
                  <a:t>Länge</a:t>
                </a:r>
                <a:r>
                  <a:rPr lang="en-GB" sz="1200" baseline="0"/>
                  <a:t> [mm]</a:t>
                </a:r>
                <a:endParaRPr lang="en-GB" sz="1200"/>
              </a:p>
            </c:rich>
          </c:tx>
          <c:layout/>
        </c:title>
        <c:numFmt formatCode="General" sourceLinked="1"/>
        <c:majorTickMark val="none"/>
        <c:minorTickMark val="in"/>
        <c:tickLblPos val="low"/>
        <c:crossAx val="76505472"/>
        <c:crosses val="autoZero"/>
        <c:crossBetween val="midCat"/>
      </c:valAx>
      <c:valAx>
        <c:axId val="76505472"/>
        <c:scaling>
          <c:logBase val="10"/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GB" sz="1200"/>
                  <a:t>Durchbiegung [mm]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6450048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Durchbiegung gegen Breite</a:t>
            </a:r>
          </a:p>
        </c:rich>
      </c:tx>
      <c:layout>
        <c:manualLayout>
          <c:xMode val="edge"/>
          <c:yMode val="edge"/>
          <c:x val="0.28717952733384244"/>
          <c:y val="0.15791350564223028"/>
        </c:manualLayout>
      </c:layout>
    </c:title>
    <c:plotArea>
      <c:layout>
        <c:manualLayout>
          <c:layoutTarget val="inner"/>
          <c:xMode val="edge"/>
          <c:yMode val="edge"/>
          <c:x val="5.8669072615923017E-2"/>
          <c:y val="0.29202573636628776"/>
          <c:w val="0.82447681539807594"/>
          <c:h val="0.59104512977544432"/>
        </c:manualLayout>
      </c:layout>
      <c:scatterChart>
        <c:scatterStyle val="smoothMarker"/>
        <c:ser>
          <c:idx val="0"/>
          <c:order val="0"/>
          <c:trendline>
            <c:trendlineType val="power"/>
            <c:dispEq val="1"/>
            <c:trendlineLbl>
              <c:layout>
                <c:manualLayout>
                  <c:x val="-0.15372440944881891"/>
                  <c:y val="-2.6032735491396938E-2"/>
                </c:manualLayout>
              </c:layout>
              <c:numFmt formatCode="General" sourceLinked="0"/>
            </c:trendlineLbl>
          </c:trendline>
          <c:xVal>
            <c:numRef>
              <c:f>(Messreihen!$D$6,Messreihen!$D$9,Messreihen!$D$10)</c:f>
              <c:numCache>
                <c:formatCode>General</c:formatCode>
                <c:ptCount val="3"/>
                <c:pt idx="0">
                  <c:v>10</c:v>
                </c:pt>
                <c:pt idx="1">
                  <c:v>15</c:v>
                </c:pt>
                <c:pt idx="2">
                  <c:v>20</c:v>
                </c:pt>
              </c:numCache>
            </c:numRef>
          </c:xVal>
          <c:yVal>
            <c:numRef>
              <c:f>(Messreihen!$F$6,Messreihen!$F$9,Messreihen!$F$10)</c:f>
              <c:numCache>
                <c:formatCode>General</c:formatCode>
                <c:ptCount val="3"/>
                <c:pt idx="0">
                  <c:v>5.63</c:v>
                </c:pt>
                <c:pt idx="1">
                  <c:v>4.0199999999999996</c:v>
                </c:pt>
                <c:pt idx="2">
                  <c:v>3.15</c:v>
                </c:pt>
              </c:numCache>
            </c:numRef>
          </c:yVal>
          <c:smooth val="1"/>
        </c:ser>
        <c:axId val="86535168"/>
        <c:axId val="86544384"/>
      </c:scatterChart>
      <c:valAx>
        <c:axId val="86535168"/>
        <c:scaling>
          <c:logBase val="10"/>
          <c:orientation val="minMax"/>
          <c:max val="30"/>
          <c:min val="5"/>
        </c:scaling>
        <c:axPos val="b"/>
        <c:min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GB" sz="1200"/>
                  <a:t>Breite [mm]</a:t>
                </a:r>
              </a:p>
            </c:rich>
          </c:tx>
          <c:layout/>
        </c:title>
        <c:numFmt formatCode="General" sourceLinked="1"/>
        <c:majorTickMark val="none"/>
        <c:minorTickMark val="in"/>
        <c:tickLblPos val="nextTo"/>
        <c:crossAx val="86544384"/>
        <c:crosses val="autoZero"/>
        <c:crossBetween val="midCat"/>
      </c:valAx>
      <c:valAx>
        <c:axId val="86544384"/>
        <c:scaling>
          <c:logBase val="10"/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GB" sz="1200"/>
                  <a:t>Durchbiegung [mm]</a:t>
                </a:r>
              </a:p>
            </c:rich>
          </c:tx>
          <c:layout/>
        </c:title>
        <c:numFmt formatCode="General" sourceLinked="1"/>
        <c:majorTickMark val="none"/>
        <c:minorTickMark val="in"/>
        <c:tickLblPos val="nextTo"/>
        <c:crossAx val="86535168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Durchbiegung gegen Kraft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rendline>
            <c:trendlineType val="linear"/>
          </c:trendline>
          <c:xVal>
            <c:numRef>
              <c:f>Messreihen!$E$17:$E$23</c:f>
              <c:numCache>
                <c:formatCode>General</c:formatCode>
                <c:ptCount val="7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3.1</c:v>
                </c:pt>
              </c:numCache>
            </c:numRef>
          </c:xVal>
          <c:yVal>
            <c:numRef>
              <c:f>Messreihen!$F$17:$F$23</c:f>
              <c:numCache>
                <c:formatCode>General</c:formatCode>
                <c:ptCount val="7"/>
                <c:pt idx="0">
                  <c:v>0.52</c:v>
                </c:pt>
                <c:pt idx="1">
                  <c:v>1.57</c:v>
                </c:pt>
                <c:pt idx="2">
                  <c:v>3.16</c:v>
                </c:pt>
                <c:pt idx="3">
                  <c:v>4.2300000000000004</c:v>
                </c:pt>
                <c:pt idx="4">
                  <c:v>5.5</c:v>
                </c:pt>
                <c:pt idx="5">
                  <c:v>6.08</c:v>
                </c:pt>
                <c:pt idx="6">
                  <c:v>6.09</c:v>
                </c:pt>
              </c:numCache>
            </c:numRef>
          </c:yVal>
          <c:smooth val="1"/>
        </c:ser>
        <c:axId val="91851776"/>
        <c:axId val="92143616"/>
      </c:scatterChart>
      <c:valAx>
        <c:axId val="918517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GB" sz="1200"/>
                  <a:t>Kraft [N]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92143616"/>
        <c:crosses val="autoZero"/>
        <c:crossBetween val="midCat"/>
      </c:valAx>
      <c:valAx>
        <c:axId val="921436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GB" sz="1200"/>
                  <a:t>Durchbiegung [mm]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91851776"/>
        <c:crosses val="autoZero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Rückstellkraft der Feder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Erste Messreihe</c:v>
          </c:tx>
          <c:trendline>
            <c:trendlineType val="linear"/>
            <c:dispEq val="1"/>
            <c:trendlineLbl>
              <c:layout>
                <c:manualLayout>
                  <c:x val="5.1777807826861824E-2"/>
                  <c:y val="0.1971423884514438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</c:trendlineLbl>
          </c:trendline>
          <c:xVal>
            <c:numRef>
              <c:f>'Charakteristik der Messuhr'!$A$3:$A$14</c:f>
              <c:numCache>
                <c:formatCode>General</c:formatCode>
                <c:ptCount val="12"/>
                <c:pt idx="0">
                  <c:v>0.73000000000000009</c:v>
                </c:pt>
                <c:pt idx="1">
                  <c:v>1.36</c:v>
                </c:pt>
                <c:pt idx="2">
                  <c:v>2.17</c:v>
                </c:pt>
                <c:pt idx="3">
                  <c:v>3.25</c:v>
                </c:pt>
                <c:pt idx="4">
                  <c:v>3.9299999999999997</c:v>
                </c:pt>
                <c:pt idx="5">
                  <c:v>4.5199999999999996</c:v>
                </c:pt>
                <c:pt idx="6">
                  <c:v>5.45</c:v>
                </c:pt>
                <c:pt idx="7">
                  <c:v>6.2700000000000005</c:v>
                </c:pt>
                <c:pt idx="8">
                  <c:v>7.08</c:v>
                </c:pt>
                <c:pt idx="9">
                  <c:v>7.99</c:v>
                </c:pt>
                <c:pt idx="10">
                  <c:v>8.9700000000000006</c:v>
                </c:pt>
                <c:pt idx="11">
                  <c:v>9.91</c:v>
                </c:pt>
              </c:numCache>
            </c:numRef>
          </c:xVal>
          <c:yVal>
            <c:numRef>
              <c:f>'Charakteristik der Messuhr'!$B$3:$B$14</c:f>
              <c:numCache>
                <c:formatCode>General</c:formatCode>
                <c:ptCount val="12"/>
                <c:pt idx="0">
                  <c:v>0.34500000000000003</c:v>
                </c:pt>
                <c:pt idx="1">
                  <c:v>0.38000000000000006</c:v>
                </c:pt>
                <c:pt idx="2">
                  <c:v>0.38200000000000006</c:v>
                </c:pt>
                <c:pt idx="3">
                  <c:v>0.42000000000000004</c:v>
                </c:pt>
                <c:pt idx="4">
                  <c:v>0.4880000000000001</c:v>
                </c:pt>
                <c:pt idx="5">
                  <c:v>0.53400000000000003</c:v>
                </c:pt>
                <c:pt idx="6">
                  <c:v>0.54900000000000004</c:v>
                </c:pt>
                <c:pt idx="7">
                  <c:v>0.57199999999999995</c:v>
                </c:pt>
                <c:pt idx="8">
                  <c:v>0.59099999999999997</c:v>
                </c:pt>
                <c:pt idx="9">
                  <c:v>0.66100000000000014</c:v>
                </c:pt>
                <c:pt idx="10">
                  <c:v>0.72400000000000009</c:v>
                </c:pt>
                <c:pt idx="11">
                  <c:v>0.76800000000000013</c:v>
                </c:pt>
              </c:numCache>
            </c:numRef>
          </c:yVal>
          <c:smooth val="1"/>
        </c:ser>
        <c:ser>
          <c:idx val="1"/>
          <c:order val="1"/>
          <c:tx>
            <c:v>Zweite Messreihe</c:v>
          </c:tx>
          <c:xVal>
            <c:numRef>
              <c:f>'Charakteristik der Messuhr'!$A$20:$A$32</c:f>
              <c:numCache>
                <c:formatCode>General</c:formatCode>
                <c:ptCount val="13"/>
                <c:pt idx="0">
                  <c:v>0.30000000000000004</c:v>
                </c:pt>
                <c:pt idx="1">
                  <c:v>0.9</c:v>
                </c:pt>
                <c:pt idx="2">
                  <c:v>1.585</c:v>
                </c:pt>
                <c:pt idx="3">
                  <c:v>2.42</c:v>
                </c:pt>
                <c:pt idx="4">
                  <c:v>2.9499999999999997</c:v>
                </c:pt>
                <c:pt idx="5">
                  <c:v>3.59</c:v>
                </c:pt>
                <c:pt idx="6">
                  <c:v>4.3659999999999988</c:v>
                </c:pt>
                <c:pt idx="7">
                  <c:v>5.24</c:v>
                </c:pt>
                <c:pt idx="8">
                  <c:v>6.26</c:v>
                </c:pt>
                <c:pt idx="9">
                  <c:v>7.1479999999999988</c:v>
                </c:pt>
                <c:pt idx="10">
                  <c:v>7.9300000000000006</c:v>
                </c:pt>
                <c:pt idx="11">
                  <c:v>8.865000000000002</c:v>
                </c:pt>
                <c:pt idx="12">
                  <c:v>9.7779999999999987</c:v>
                </c:pt>
              </c:numCache>
            </c:numRef>
          </c:xVal>
          <c:yVal>
            <c:numRef>
              <c:f>'Charakteristik der Messuhr'!$B$20:$B$32</c:f>
              <c:numCache>
                <c:formatCode>General</c:formatCode>
                <c:ptCount val="13"/>
                <c:pt idx="0">
                  <c:v>0.28600000000000003</c:v>
                </c:pt>
                <c:pt idx="1">
                  <c:v>0.37200000000000005</c:v>
                </c:pt>
                <c:pt idx="2">
                  <c:v>0.4270000000000001</c:v>
                </c:pt>
                <c:pt idx="3">
                  <c:v>0.45900000000000002</c:v>
                </c:pt>
                <c:pt idx="4">
                  <c:v>0.55300000000000005</c:v>
                </c:pt>
                <c:pt idx="5">
                  <c:v>0.54700000000000004</c:v>
                </c:pt>
                <c:pt idx="6">
                  <c:v>0.52600000000000002</c:v>
                </c:pt>
                <c:pt idx="7">
                  <c:v>0.45800000000000002</c:v>
                </c:pt>
                <c:pt idx="8">
                  <c:v>0.58799999999999997</c:v>
                </c:pt>
                <c:pt idx="9">
                  <c:v>0.63900000000000012</c:v>
                </c:pt>
                <c:pt idx="10">
                  <c:v>0.7380000000000001</c:v>
                </c:pt>
                <c:pt idx="11">
                  <c:v>0.75300000000000011</c:v>
                </c:pt>
                <c:pt idx="12">
                  <c:v>0.85000000000000009</c:v>
                </c:pt>
              </c:numCache>
            </c:numRef>
          </c:yVal>
          <c:smooth val="1"/>
        </c:ser>
        <c:axId val="129239680"/>
        <c:axId val="182959488"/>
      </c:scatterChart>
      <c:valAx>
        <c:axId val="1292396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Auslenkung [mm]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82959488"/>
        <c:crosses val="autoZero"/>
        <c:crossBetween val="midCat"/>
      </c:valAx>
      <c:valAx>
        <c:axId val="1829594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Kraft </a:t>
                </a:r>
                <a:r>
                  <a:rPr lang="en-GB" smtClean="0"/>
                  <a:t>[N</a:t>
                </a:r>
                <a:r>
                  <a:rPr lang="en-GB"/>
                  <a:t>]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2923968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BA88-4885-473C-A107-64809200ECAD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B516-6293-4BD0-9A55-CC090FCA1E8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BA88-4885-473C-A107-64809200ECAD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B516-6293-4BD0-9A55-CC090FCA1E8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BA88-4885-473C-A107-64809200ECAD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B516-6293-4BD0-9A55-CC090FCA1E8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BA88-4885-473C-A107-64809200ECAD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B516-6293-4BD0-9A55-CC090FCA1E8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BA88-4885-473C-A107-64809200ECAD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B516-6293-4BD0-9A55-CC090FCA1E8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BA88-4885-473C-A107-64809200ECAD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B516-6293-4BD0-9A55-CC090FCA1E8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BA88-4885-473C-A107-64809200ECAD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B516-6293-4BD0-9A55-CC090FCA1E8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BA88-4885-473C-A107-64809200ECAD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B516-6293-4BD0-9A55-CC090FCA1E8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BA88-4885-473C-A107-64809200ECAD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B516-6293-4BD0-9A55-CC090FCA1E8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BA88-4885-473C-A107-64809200ECAD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B516-6293-4BD0-9A55-CC090FCA1E8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BA88-4885-473C-A107-64809200ECAD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B516-6293-4BD0-9A55-CC090FCA1E8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2BA88-4885-473C-A107-64809200ECAD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0B516-6293-4BD0-9A55-CC090FCA1E8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5000" b="1" smtClean="0"/>
              <a:t>FE-07: Biegung von Stäben und Elastizitätsmodul</a:t>
            </a:r>
            <a:endParaRPr lang="en-GB" sz="50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683568" y="980728"/>
          <a:ext cx="7704855" cy="4572000"/>
        </p:xfrm>
        <a:graphic>
          <a:graphicData uri="http://schemas.openxmlformats.org/drawingml/2006/table">
            <a:tbl>
              <a:tblPr/>
              <a:tblGrid>
                <a:gridCol w="882235"/>
                <a:gridCol w="882235"/>
                <a:gridCol w="882235"/>
                <a:gridCol w="882235"/>
                <a:gridCol w="882235"/>
                <a:gridCol w="1235130"/>
                <a:gridCol w="2058550"/>
              </a:tblGrid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Material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Länge [mm]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Dicke [mm]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Breite [mm]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Kraft </a:t>
                      </a:r>
                      <a:endParaRPr lang="en-GB" sz="1500" b="1" i="0" u="none" strike="noStrike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en-GB" sz="15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[</a:t>
                      </a: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N]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Ausschlag [mm]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Elastizitätsmodul [N/m^2]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3,25E+11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2,84E+11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2,12E+11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3,03E+11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2,90E+11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2,52E+11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3,32E+11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2,77E+11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2,18E+11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Messing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7,97E+10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Aluminium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4,04E+10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5,59E+11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3,70E+11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2,76E+11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2,75E+11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2,64E+11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2,87E+11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2,96E+11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499221" y="260648"/>
            <a:ext cx="4145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/>
              <a:t>Messresultate mit allen Stäben</a:t>
            </a:r>
            <a:endParaRPr lang="en-GB" sz="2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/>
        </p:nvGraphicFramePr>
        <p:xfrm>
          <a:off x="1187624" y="908720"/>
          <a:ext cx="67687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115616" y="5589240"/>
            <a:ext cx="390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ym typeface="Wingdings" pitchFamily="2" charset="2"/>
              </a:rPr>
              <a:t> Steigung m = -2.375, erwartet m = -3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/>
        </p:nvGraphicFramePr>
        <p:xfrm>
          <a:off x="1259632" y="692696"/>
          <a:ext cx="640871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115616" y="5589240"/>
            <a:ext cx="394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ym typeface="Wingdings" pitchFamily="2" charset="2"/>
              </a:rPr>
              <a:t> Steigung m = 3.0299, erwartet m = 3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/>
        </p:nvGraphicFramePr>
        <p:xfrm>
          <a:off x="899592" y="692696"/>
          <a:ext cx="676875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115616" y="5589240"/>
            <a:ext cx="3847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à"/>
            </a:pPr>
            <a:r>
              <a:rPr lang="de-DE" smtClean="0">
                <a:sym typeface="Wingdings" pitchFamily="2" charset="2"/>
              </a:rPr>
              <a:t>Steigung m = -0.837, erwartet m = -1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/>
        </p:nvGraphicFramePr>
        <p:xfrm>
          <a:off x="971600" y="620688"/>
          <a:ext cx="698477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395536" y="620688"/>
          <a:ext cx="2376264" cy="5852160"/>
        </p:xfrm>
        <a:graphic>
          <a:graphicData uri="http://schemas.openxmlformats.org/drawingml/2006/table">
            <a:tbl>
              <a:tblPr/>
              <a:tblGrid>
                <a:gridCol w="1266392"/>
                <a:gridCol w="1109872"/>
              </a:tblGrid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Erste Messreihe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Auslenkung [mm]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Kraft [N]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Zweite Messreihe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Auslenkung [mm]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Kraft [N]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8,865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9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9,778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Diagramm 2"/>
          <p:cNvGraphicFramePr/>
          <p:nvPr/>
        </p:nvGraphicFramePr>
        <p:xfrm>
          <a:off x="3059832" y="2060848"/>
          <a:ext cx="584227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2736520" y="116632"/>
            <a:ext cx="33476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smtClean="0"/>
              <a:t>Charakteristik der Messuhr</a:t>
            </a:r>
            <a:endParaRPr lang="en-GB" sz="22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539552" y="1340768"/>
          <a:ext cx="8136904" cy="3780986"/>
        </p:xfrm>
        <a:graphic>
          <a:graphicData uri="http://schemas.openxmlformats.org/drawingml/2006/table">
            <a:tbl>
              <a:tblPr/>
              <a:tblGrid>
                <a:gridCol w="692502"/>
                <a:gridCol w="692502"/>
                <a:gridCol w="692502"/>
                <a:gridCol w="692502"/>
                <a:gridCol w="692502"/>
                <a:gridCol w="1030098"/>
                <a:gridCol w="1030098"/>
                <a:gridCol w="1030098"/>
                <a:gridCol w="1584100"/>
              </a:tblGrid>
              <a:tr h="36215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Material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Länge [mm]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Dicke [mm]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Breite [mm]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Kraft </a:t>
                      </a:r>
                      <a:endParaRPr lang="en-GB" sz="1200" b="1" i="0" u="none" strike="noStrike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en-GB" sz="12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[</a:t>
                      </a:r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N]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Ausschlag </a:t>
                      </a:r>
                      <a:endParaRPr lang="en-GB" sz="1200" b="1" i="0" u="none" strike="noStrike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en-GB" sz="12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[</a:t>
                      </a:r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mm]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Rückstellkraft [N]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Gesamtkraft </a:t>
                      </a:r>
                      <a:endParaRPr lang="en-GB" sz="1200" b="1" i="0" u="none" strike="noStrike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en-GB" sz="12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[</a:t>
                      </a:r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N]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Elastizitätsmodul [N/m^2]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5,63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0,256728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1,843272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2,85E+11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0,124032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1,975968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2,67E+11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1,08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0,049248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2,050752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2,07E+11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0,183312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1,916688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2,77E+11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0,14364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1,95636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2,71E+11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1,43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0,065208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2,034792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2,44E+11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277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0,019152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2,080848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3,29E+11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0,08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0,003648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2,096352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2,76E+11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0,00684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3,09316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2,17E+11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Messing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0,018696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3,081304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7,93E+10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Aluminium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0,036936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3,063064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3,99E+10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0,023712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0,476288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5,32E+11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1,57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0,071592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0,928408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3,44E+11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3,16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0,144096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1,355904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2,49E+11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4,23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0,192888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1,807112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2,48E+11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0,2508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2,2492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2,38E+11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6,08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0,277248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2,722752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2,60E+11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Stahl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6,09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0,277704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2,822296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2,69E+11</a:t>
                      </a:r>
                    </a:p>
                  </a:txBody>
                  <a:tcPr marL="6494" marR="6494" marT="6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259632" y="188640"/>
            <a:ext cx="63900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smtClean="0"/>
              <a:t>Berechnung des Elastizitätsmoduls, mit Korrektur auf</a:t>
            </a:r>
          </a:p>
          <a:p>
            <a:r>
              <a:rPr lang="de-DE" sz="2200" b="1" smtClean="0"/>
              <a:t>Feder-Rückstellkraft</a:t>
            </a:r>
            <a:endParaRPr lang="en-GB" sz="22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526</Words>
  <Application>Microsoft Office PowerPoint</Application>
  <PresentationFormat>Bildschirmpräsentation (4:3)</PresentationFormat>
  <Paragraphs>387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FE-07: Biegung von Stäben und Elastizitätsmodul</vt:lpstr>
      <vt:lpstr>Folie 2</vt:lpstr>
      <vt:lpstr>Folie 3</vt:lpstr>
      <vt:lpstr>Folie 4</vt:lpstr>
      <vt:lpstr>Folie 5</vt:lpstr>
      <vt:lpstr>Folie 6</vt:lpstr>
      <vt:lpstr>Folie 7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FE-07: Biegung von Stäben und Elastizitätsmodul</dc:title>
  <dc:creator>Klein</dc:creator>
  <cp:lastModifiedBy>Klein</cp:lastModifiedBy>
  <cp:revision>2</cp:revision>
  <dcterms:created xsi:type="dcterms:W3CDTF">2014-06-04T09:45:46Z</dcterms:created>
  <dcterms:modified xsi:type="dcterms:W3CDTF">2014-06-04T10:14:20Z</dcterms:modified>
</cp:coreProperties>
</file>